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8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59" r:id="rId12"/>
    <p:sldId id="260" r:id="rId13"/>
    <p:sldId id="261" r:id="rId14"/>
    <p:sldId id="262" r:id="rId15"/>
    <p:sldId id="263" r:id="rId16"/>
    <p:sldId id="264" r:id="rId17"/>
    <p:sldId id="274" r:id="rId18"/>
    <p:sldId id="280" r:id="rId19"/>
    <p:sldId id="281" r:id="rId20"/>
    <p:sldId id="265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583342"/>
            <a:ext cx="7772400" cy="1159858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85800" y="2840053"/>
            <a:ext cx="7772400" cy="784740"/>
          </a:xfrm>
          <a:prstGeom prst="rect">
            <a:avLst/>
          </a:prstGeom>
        </p:spPr>
        <p:txBody>
          <a:bodyPr/>
          <a:lstStyle>
            <a:lvl1pPr marL="342900" indent="-3048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1pPr>
            <a:lvl2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2pPr>
            <a:lvl3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3pPr>
            <a:lvl4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4pPr>
            <a:lvl5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3994526" cy="37256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half" idx="13"/>
          </p:nvPr>
        </p:nvSpPr>
        <p:spPr>
          <a:xfrm>
            <a:off x="4692274" y="1200149"/>
            <a:ext cx="3994527" cy="37256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457200" y="4406308"/>
            <a:ext cx="8229600" cy="519523"/>
          </a:xfrm>
          <a:prstGeom prst="rect">
            <a:avLst/>
          </a:prstGeom>
        </p:spPr>
        <p:txBody>
          <a:bodyPr/>
          <a:lstStyle>
            <a:lvl1pPr marL="0" indent="228600" algn="ctr">
              <a:spcBef>
                <a:spcPts val="300"/>
              </a:spcBef>
              <a:buClrTx/>
              <a:buSzTx/>
              <a:buFontTx/>
              <a:buNone/>
              <a:defRPr sz="1800"/>
            </a:lvl1pPr>
            <a:lvl2pPr marL="1047750" indent="-285750" algn="ctr">
              <a:spcBef>
                <a:spcPts val="300"/>
              </a:spcBef>
              <a:buClrTx/>
              <a:buSzPts val="1800"/>
              <a:buFontTx/>
              <a:defRPr sz="1800"/>
            </a:lvl2pPr>
            <a:lvl3pPr marL="1504950" indent="-285750" algn="ctr">
              <a:spcBef>
                <a:spcPts val="300"/>
              </a:spcBef>
              <a:buClrTx/>
              <a:buSzPts val="1800"/>
              <a:buFontTx/>
              <a:defRPr sz="1800"/>
            </a:lvl3pPr>
            <a:lvl4pPr indent="-342900" algn="ctr">
              <a:spcBef>
                <a:spcPts val="300"/>
              </a:spcBef>
              <a:buClrTx/>
              <a:buSzPts val="1800"/>
              <a:buFontTx/>
              <a:defRPr sz="1800"/>
            </a:lvl4pPr>
            <a:lvl5pPr indent="-342900" algn="ctr">
              <a:spcBef>
                <a:spcPts val="300"/>
              </a:spcBef>
              <a:buClrTx/>
              <a:buSzPts val="1800"/>
              <a:buFontTx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685800">
              <a:lnSpc>
                <a:spcPct val="90000"/>
              </a:lnSpc>
              <a:defRPr sz="45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1143000" y="2701525"/>
            <a:ext cx="6858000" cy="124182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8284078" y="4796836"/>
            <a:ext cx="231273" cy="21469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2" tIns="91422" rIns="91422" bIns="91422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2" tIns="91422" rIns="91422" bIns="91422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26304" y="4762641"/>
            <a:ext cx="379188" cy="367945"/>
          </a:xfrm>
          <a:prstGeom prst="rect">
            <a:avLst/>
          </a:prstGeom>
          <a:ln w="12700">
            <a:miter lim="400000"/>
          </a:ln>
        </p:spPr>
        <p:txBody>
          <a:bodyPr wrap="none" lIns="91422" tIns="91422" rIns="91422" bIns="91422" anchor="ctr">
            <a:spAutoFit/>
          </a:bodyPr>
          <a:lstStyle>
            <a:lvl1pPr algn="r"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4191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1009650" marR="0" indent="-4762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466850" marR="0" indent="-4762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0574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5146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9718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4290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8862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3434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-learning.tsu.g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cpol.science@tsu.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993370" y="1404850"/>
            <a:ext cx="6935880" cy="1491605"/>
          </a:xfrm>
          <a:prstGeom prst="rect">
            <a:avLst/>
          </a:prstGeom>
        </p:spPr>
        <p:txBody>
          <a:bodyPr lIns="91422" tIns="91422" rIns="91422" bIns="91422" anchor="t">
            <a:noAutofit/>
          </a:bodyPr>
          <a:lstStyle/>
          <a:p>
            <a:pPr defTabSz="548640">
              <a:lnSpc>
                <a:spcPct val="150000"/>
              </a:lnSpc>
              <a:defRPr sz="2100">
                <a:latin typeface="Marion Regular"/>
                <a:ea typeface="Marion Regular"/>
                <a:cs typeface="Marion Regular"/>
                <a:sym typeface="Marion Regular"/>
              </a:defRPr>
            </a:pPr>
            <a:r>
              <a:rPr lang="ka-GE" sz="25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>ინსტრუქცია</a:t>
            </a:r>
            <a:r>
              <a:rPr lang="ka-GE" sz="2500" b="1" dirty="0"/>
              <a:t> </a:t>
            </a:r>
            <a:r>
              <a:rPr lang="ka-GE" sz="25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>დოქტორანტებისთვის</a:t>
            </a:r>
            <a:br>
              <a:rPr lang="ka-GE" sz="18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</a:br>
            <a:endParaRPr sz="1900" b="1" dirty="0">
              <a:solidFill>
                <a:schemeClr val="tx1"/>
              </a:solidFill>
              <a:latin typeface="Marion Bold"/>
              <a:ea typeface="Marion Bold"/>
              <a:cs typeface="Marion Bold"/>
              <a:sym typeface="Marion Bold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685800" y="2376908"/>
            <a:ext cx="7772400" cy="1039094"/>
          </a:xfrm>
          <a:prstGeom prst="rect">
            <a:avLst/>
          </a:prstGeom>
        </p:spPr>
        <p:txBody>
          <a:bodyPr lIns="91422" tIns="91422" rIns="91422" bIns="91422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სამეცნიერო-კვლევითი პროექტისა და სემინარის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ატვირთვა </a:t>
            </a:r>
            <a:b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</a:br>
            <a:r>
              <a:rPr lang="en-GB" b="1" dirty="0">
                <a:solidFill>
                  <a:schemeClr val="tx1"/>
                </a:solidFill>
                <a:latin typeface="Marion Bold"/>
                <a:sym typeface="Marion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http://e-learning.tsu.ge/</a:t>
            </a:r>
            <a:r>
              <a:rPr lang="en-GB" b="1" dirty="0">
                <a:solidFill>
                  <a:schemeClr val="tx1"/>
                </a:solidFill>
                <a:latin typeface="Marion Bold"/>
                <a:sym typeface="Marion Regular"/>
              </a:rPr>
              <a:t>-</a:t>
            </a:r>
            <a:r>
              <a:rPr lang="ka-GE" b="1" dirty="0">
                <a:solidFill>
                  <a:schemeClr val="tx1"/>
                </a:solidFill>
                <a:latin typeface="Marion Bold"/>
              </a:rPr>
              <a:t>ზე 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პროგრამა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„</a:t>
            </a:r>
            <a:r>
              <a:rPr lang="en-GB" b="1" dirty="0">
                <a:solidFill>
                  <a:schemeClr val="tx1"/>
                </a:solidFill>
                <a:latin typeface="Marion Bold"/>
                <a:sym typeface="Marion Bold"/>
              </a:rPr>
              <a:t>Turnitin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“-ის</a:t>
            </a:r>
            <a:r>
              <a:rPr lang="en-GB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გამოყენებით</a:t>
            </a:r>
            <a:endParaRPr dirty="0"/>
          </a:p>
        </p:txBody>
      </p:sp>
      <p:pic>
        <p:nvPicPr>
          <p:cNvPr id="84" name="image1.png" descr="C:\Users\User\Desktop\ts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6" y="125511"/>
            <a:ext cx="942324" cy="93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2.png"/>
          <p:cNvPicPr>
            <a:picLocks noChangeAspect="1"/>
          </p:cNvPicPr>
          <p:nvPr/>
        </p:nvPicPr>
        <p:blipFill>
          <a:blip r:embed="rId4"/>
          <a:srcRect r="7275"/>
          <a:stretch>
            <a:fillRect/>
          </a:stretch>
        </p:blipFill>
        <p:spPr>
          <a:xfrm>
            <a:off x="6230718" y="0"/>
            <a:ext cx="2913283" cy="1285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34" y="210749"/>
            <a:ext cx="1700334" cy="1039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151A-D867-40FE-A443-B26BBFAE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7026"/>
            <a:ext cx="6858000" cy="387117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ნაშრომის ატვირთვა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E67FA-6E8D-436E-A128-E649A9CC446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774236"/>
            <a:ext cx="6858000" cy="3924579"/>
          </a:xfrm>
        </p:spPr>
        <p:txBody>
          <a:bodyPr/>
          <a:lstStyle/>
          <a:p>
            <a:r>
              <a:rPr lang="ka-GE" dirty="0"/>
              <a:t>აირჩიეთ თქვენი აქტივობა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A8AC8-C424-495D-91DF-78894684D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06" y="1563563"/>
            <a:ext cx="5385988" cy="28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900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457200" y="112021"/>
            <a:ext cx="8229600" cy="6853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100">
                <a:solidFill>
                  <a:schemeClr val="accent1">
                    <a:lumOff val="-9568"/>
                  </a:schemeClr>
                </a:solidFill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ka-GE" sz="2500" dirty="0">
                <a:solidFill>
                  <a:schemeClr val="accent1">
                    <a:lumMod val="75000"/>
                  </a:schemeClr>
                </a:solidFill>
                <a:cs typeface="Calibri Light"/>
                <a:sym typeface="Calibri Light"/>
              </a:rPr>
              <a:t>ნაშრომის ატვირთვა</a:t>
            </a:r>
            <a:endParaRPr sz="2500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  <a:sym typeface="Calibri Light"/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60770" y="1033561"/>
            <a:ext cx="8026029" cy="3581143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50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/>
          </a:p>
        </p:txBody>
      </p:sp>
      <p:pic>
        <p:nvPicPr>
          <p:cNvPr id="97" name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62" y="1033561"/>
            <a:ext cx="7844553" cy="3653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57200" y="889003"/>
            <a:ext cx="8229600" cy="3725701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50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/>
          </a:p>
        </p:txBody>
      </p:sp>
      <p:pic>
        <p:nvPicPr>
          <p:cNvPr id="100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6" y="53396"/>
            <a:ext cx="8996590" cy="5044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" y="520606"/>
            <a:ext cx="9072283" cy="3776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8.png"/>
          <p:cNvPicPr>
            <a:picLocks noChangeAspect="1"/>
          </p:cNvPicPr>
          <p:nvPr/>
        </p:nvPicPr>
        <p:blipFill>
          <a:blip r:embed="rId2"/>
          <a:srcRect b="23460"/>
          <a:stretch>
            <a:fillRect/>
          </a:stretch>
        </p:blipFill>
        <p:spPr>
          <a:xfrm>
            <a:off x="442879" y="160187"/>
            <a:ext cx="8258242" cy="4838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8" name="image9.png"/>
          <p:cNvPicPr>
            <a:picLocks noChangeAspect="1"/>
          </p:cNvPicPr>
          <p:nvPr/>
        </p:nvPicPr>
        <p:blipFill>
          <a:blip r:embed="rId2"/>
          <a:srcRect r="1390" b="3968"/>
          <a:stretch>
            <a:fillRect/>
          </a:stretch>
        </p:blipFill>
        <p:spPr>
          <a:xfrm>
            <a:off x="147179" y="-2"/>
            <a:ext cx="8806323" cy="5105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2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" y="0"/>
            <a:ext cx="8976867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B5B8-225E-47F5-B25A-61758B58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ka-GE" sz="2500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მნიშვნელოვანი ინფორმაცია</a:t>
            </a:r>
            <a:endParaRPr lang="en-GB" sz="2500" dirty="0">
              <a:solidFill>
                <a:schemeClr val="accent1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C9038-1759-42AB-8D6D-91DB4D12F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862603"/>
          </a:xfrm>
        </p:spPr>
        <p:txBody>
          <a:bodyPr>
            <a:normAutofit fontScale="92500" lnSpcReduction="10000"/>
          </a:bodyPr>
          <a:lstStyle/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ტექსტი აკრეფილი უნდა იყოს ქართული შრიფტით </a:t>
            </a:r>
            <a:r>
              <a:rPr lang="en-GB" sz="1800" dirty="0">
                <a:solidFill>
                  <a:schemeClr val="tx1"/>
                </a:solidFill>
              </a:rPr>
              <a:t>Sylfaen-</a:t>
            </a:r>
            <a:r>
              <a:rPr lang="ka-GE" sz="1800" dirty="0">
                <a:solidFill>
                  <a:schemeClr val="tx1"/>
                </a:solidFill>
              </a:rPr>
              <a:t>ში.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დასაშვებია </a:t>
            </a:r>
            <a:r>
              <a:rPr lang="en-US" sz="1800" dirty="0">
                <a:solidFill>
                  <a:schemeClr val="tx1"/>
                </a:solidFill>
              </a:rPr>
              <a:t>Word</a:t>
            </a:r>
            <a:r>
              <a:rPr lang="ka-GE" sz="1800" dirty="0">
                <a:solidFill>
                  <a:schemeClr val="tx1"/>
                </a:solidFill>
              </a:rPr>
              <a:t> ან </a:t>
            </a:r>
            <a:r>
              <a:rPr lang="en-US" sz="1800" dirty="0">
                <a:solidFill>
                  <a:schemeClr val="tx1"/>
                </a:solidFill>
              </a:rPr>
              <a:t> Pdf</a:t>
            </a:r>
            <a:r>
              <a:rPr lang="ka-GE" sz="1800" dirty="0">
                <a:solidFill>
                  <a:schemeClr val="tx1"/>
                </a:solidFill>
              </a:rPr>
              <a:t> ფორმატის დოკუმენტის ატვირთვა.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ატვირთული ფაილის ახლით ჩანაცვლება (</a:t>
            </a:r>
            <a:r>
              <a:rPr lang="en-US" sz="1800" dirty="0">
                <a:solidFill>
                  <a:schemeClr val="tx1"/>
                </a:solidFill>
              </a:rPr>
              <a:t>resubmission) </a:t>
            </a:r>
            <a:r>
              <a:rPr lang="ka-GE" sz="1800" dirty="0">
                <a:solidFill>
                  <a:schemeClr val="tx1"/>
                </a:solidFill>
              </a:rPr>
              <a:t>შესაძლებელია ატვირთვის საბოლოო ვადის გასვლამდე.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რამდენჯერმე ატვირთვის ფუნქცია საშუალებას გაძლევთ, თავადვე გადაამოწმოთ სხვა დოკუმენტებთან თანხვედრაში მყოფი მასალა და წყაროს არქონის შემთხვევაში, მიუთითოთ </a:t>
            </a:r>
            <a:r>
              <a:rPr lang="en-US" sz="1800" dirty="0">
                <a:solidFill>
                  <a:schemeClr val="tx1"/>
                </a:solidFill>
              </a:rPr>
              <a:t>APA </a:t>
            </a:r>
            <a:r>
              <a:rPr lang="ka-GE" sz="1800" dirty="0">
                <a:solidFill>
                  <a:schemeClr val="tx1"/>
                </a:solidFill>
              </a:rPr>
              <a:t>სტილით, რომ არ ჩაგეთვალოთ პლაგიატში.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ნაშრომის საბოლოო ვერსია ატვირთეთ ვადის გასვლამდე. შემდეგ პორტალი დაიხურება და ბაზაში დარჩება სამუშაო ვერსია.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 lang="en-US" sz="1500" dirty="0">
              <a:solidFill>
                <a:schemeClr val="tx1"/>
              </a:solidFill>
            </a:endParaRP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0625163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0F48-9808-4827-92F8-607F53A5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1" y="342900"/>
            <a:ext cx="8229600" cy="43603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500" dirty="0">
                <a:solidFill>
                  <a:schemeClr val="accent1">
                    <a:lumMod val="75000"/>
                  </a:schemeClr>
                </a:solidFill>
              </a:rPr>
              <a:t>მნიშვნელოვანი ინფორმაცია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92DB9-3AA2-4342-B037-8811CF33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78934"/>
            <a:ext cx="8229600" cy="414689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ka-GE" sz="2200" dirty="0"/>
              <a:t>პროგრამა </a:t>
            </a:r>
            <a:r>
              <a:rPr lang="en-US" sz="2200" dirty="0"/>
              <a:t>“Turnitin”</a:t>
            </a:r>
            <a:r>
              <a:rPr lang="ka-GE" sz="2200" dirty="0"/>
              <a:t>-ის გადატვირთულობის გამო, პლაგიატის შედეგების ჩვენებას შეიძლება დასჭირდეს 24 საათზე მეტი </a:t>
            </a:r>
            <a:r>
              <a:rPr lang="en-US" sz="2200" dirty="0"/>
              <a:t>(</a:t>
            </a:r>
            <a:r>
              <a:rPr lang="ka-GE" sz="2200" dirty="0"/>
              <a:t>თქვენს დოკუმენტზე მითითებული იქნება </a:t>
            </a:r>
            <a:r>
              <a:rPr lang="en-US" sz="2200" dirty="0"/>
              <a:t>“Pending”</a:t>
            </a:r>
            <a:r>
              <a:rPr lang="ka-GE" sz="2200" dirty="0"/>
              <a:t>). შედეგის ჩვენების მოლოდინში შეგიძლიათ დააწვეთ განახლების (</a:t>
            </a:r>
            <a:r>
              <a:rPr lang="en-US" sz="2200" dirty="0"/>
              <a:t>Refresh Submission) </a:t>
            </a:r>
            <a:r>
              <a:rPr lang="ka-GE" sz="2200" dirty="0"/>
              <a:t>ღილაკს. ნუ ატვირთავთ დოკუმენტს ხელახლა (</a:t>
            </a:r>
            <a:r>
              <a:rPr lang="en-US" sz="2200" dirty="0"/>
              <a:t>Resubmission)</a:t>
            </a:r>
            <a:r>
              <a:rPr lang="ka-GE" sz="2200" dirty="0"/>
              <a:t>. ამით შემოწმების ვადის ათვლა თავიდან დაიწყება.</a:t>
            </a:r>
          </a:p>
          <a:p>
            <a:pPr algn="just">
              <a:lnSpc>
                <a:spcPct val="150000"/>
              </a:lnSpc>
            </a:pPr>
            <a:r>
              <a:rPr lang="ka-GE" sz="2200" dirty="0"/>
              <a:t>ნუ შეგაშინებთ დამთხვევის პროცენტულობა. მთავარია ყველა მონაკვეთთან მითითებული გქონდეთ შესაბამისი წყარო!</a:t>
            </a:r>
          </a:p>
          <a:p>
            <a:pPr algn="just">
              <a:lnSpc>
                <a:spcPct val="150000"/>
              </a:lnSpc>
            </a:pPr>
            <a:r>
              <a:rPr lang="ka-GE" sz="2200" dirty="0"/>
              <a:t>თუ ნაშრომში იდენტიფიცირდება პლაგიატი,</a:t>
            </a:r>
            <a:r>
              <a:rPr lang="en-US" sz="2200" dirty="0"/>
              <a:t> </a:t>
            </a:r>
            <a:r>
              <a:rPr lang="ka-GE" sz="2200" dirty="0"/>
              <a:t>მიღებული შედეგი განიხილება სადოქტორო პროგრამის და სტუდენტის ხელმძღვანელთან ერთად.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617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93A9-80EF-439F-8887-4F28FCBF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2300" dirty="0">
                <a:solidFill>
                  <a:schemeClr val="accent1">
                    <a:lumMod val="75000"/>
                  </a:schemeClr>
                </a:solidFill>
              </a:rPr>
              <a:t>პლაგიატის გამოვლენისას სტუდენტის მიმართ განხორციელდება შემდეგი სანქციები</a:t>
            </a:r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6F86F8-B33D-441F-A068-478CA5079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97942"/>
              </p:ext>
            </p:extLst>
          </p:nvPr>
        </p:nvGraphicFramePr>
        <p:xfrm>
          <a:off x="632178" y="1377243"/>
          <a:ext cx="7845778" cy="33076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1688">
                  <a:extLst>
                    <a:ext uri="{9D8B030D-6E8A-4147-A177-3AD203B41FA5}">
                      <a16:colId xmlns:a16="http://schemas.microsoft.com/office/drawing/2014/main" val="2069945335"/>
                    </a:ext>
                  </a:extLst>
                </a:gridCol>
                <a:gridCol w="1848323">
                  <a:extLst>
                    <a:ext uri="{9D8B030D-6E8A-4147-A177-3AD203B41FA5}">
                      <a16:colId xmlns:a16="http://schemas.microsoft.com/office/drawing/2014/main" val="1084951686"/>
                    </a:ext>
                  </a:extLst>
                </a:gridCol>
                <a:gridCol w="3575767">
                  <a:extLst>
                    <a:ext uri="{9D8B030D-6E8A-4147-A177-3AD203B41FA5}">
                      <a16:colId xmlns:a16="http://schemas.microsoft.com/office/drawing/2014/main" val="2010183538"/>
                    </a:ext>
                  </a:extLst>
                </a:gridCol>
              </a:tblGrid>
              <a:tr h="66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დარღვევა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დარღვევის პროცენტული მაჩვენებელი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სანქციები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803204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პლაგიატი,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თვითპლაგიატი,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კომპილაცია,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ფაბრიკაცია/ფალსიფიკაცია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0% - </a:t>
                      </a:r>
                      <a:r>
                        <a:rPr lang="ka-GE" sz="1200" dirty="0">
                          <a:effectLst/>
                        </a:rPr>
                        <a:t>მდე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სტუდენტის გაფრთხილება და იმავე სემესტრში ნაშრომის დაცვაზე  დაშვება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193221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თვითპლაგიატი,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კომპილაცია,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ფაბრიკაცია/ფალსიფიკაცია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10% -დან - 20%-მდე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სტუდენტის გაფრთხილება და მომდევნო/დამატებით სემესტრში  გასვლა ნაშრომის დასაცავად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7067330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თვითპლაგიატი,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კომპილაცია,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ფაბრიკაცია/ფალსიფიკაცია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20% - და ზევით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დარღვევის შესახებ ინფორმაციის შემდგომი რეაგირებისათვის ეთიკის საბჭოსთვის გადაცემა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537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991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BB4E-2B25-4E9C-A3FB-117293B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40936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ზოგადი ინფორმაცია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79679-57F8-4AB7-92FD-37BF0A3F42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814283"/>
            <a:ext cx="6858000" cy="381778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თსუ სოციალურ და პოლიტიკურ მეცნიერებათა ფაკულტეტი ახორციელებს სამეცნიერო-კვლევითი პროექტებისა და სემინარების შემოწმებას პლაგიატზე პროგრამა „</a:t>
            </a:r>
            <a:r>
              <a:rPr lang="en-US" dirty="0"/>
              <a:t>Turnitin”-</a:t>
            </a:r>
            <a:r>
              <a:rPr lang="ka-GE" dirty="0"/>
              <a:t>ის გამოყენებით. პროგრამა მიბმულია თბილისის სახელმწიფო უნივერსიტეტის ელექტრონული სწავლების პორტალზე </a:t>
            </a:r>
            <a:r>
              <a:rPr lang="en-US" dirty="0"/>
              <a:t>e-learning.tsu.ge. </a:t>
            </a:r>
            <a:endParaRPr lang="ka-GE" dirty="0"/>
          </a:p>
          <a:p>
            <a:pPr algn="just">
              <a:lnSpc>
                <a:spcPct val="100000"/>
              </a:lnSpc>
            </a:pPr>
            <a:endParaRPr lang="ka-GE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დოქტორანტებს მოეთხოვებათ სამეცნიერო-კვლევითი პროექტებისა და სემინარების ატვირთვა როგორც თსუ-ს სოციალურ და პოლიტიკურ მეცნიერებათა ფაკულტეტის ვებგვერდზე, ისე  </a:t>
            </a:r>
            <a:r>
              <a:rPr lang="ka-GE" dirty="0">
                <a:solidFill>
                  <a:schemeClr val="tx1"/>
                </a:solidFill>
              </a:rPr>
              <a:t>ელექტრონული სწავლების პორტალზე ნაშრომების ატვირთვის საბოლოო ვადის გასვლამდე. </a:t>
            </a:r>
          </a:p>
          <a:p>
            <a:pPr algn="just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70731058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374370" y="1448551"/>
            <a:ext cx="6858001" cy="1491608"/>
          </a:xfrm>
          <a:prstGeom prst="rect">
            <a:avLst/>
          </a:prstGeom>
        </p:spPr>
        <p:txBody>
          <a:bodyPr lIns="91422" tIns="91422" rIns="91422" bIns="91422" anchor="t">
            <a:normAutofit fontScale="90000"/>
          </a:bodyPr>
          <a:lstStyle/>
          <a:p>
            <a:pPr defTabSz="390903">
              <a:lnSpc>
                <a:spcPct val="150000"/>
              </a:lnSpc>
              <a:defRPr sz="1700">
                <a:latin typeface="Marion Regular"/>
                <a:ea typeface="Marion Regular"/>
                <a:cs typeface="Marion Regular"/>
                <a:sym typeface="Marion Regular"/>
              </a:defRPr>
            </a:pPr>
            <a:endParaRPr dirty="0"/>
          </a:p>
          <a:p>
            <a:pPr defTabSz="390903">
              <a:lnSpc>
                <a:spcPct val="150000"/>
              </a:lnSpc>
              <a:defRPr sz="1700">
                <a:latin typeface="Marion Regular"/>
                <a:ea typeface="Marion Regular"/>
                <a:cs typeface="Marion Regular"/>
                <a:sym typeface="Marion Regular"/>
              </a:defRPr>
            </a:pPr>
            <a:r>
              <a:rPr sz="2000" dirty="0"/>
              <a:t>  </a:t>
            </a:r>
            <a:r>
              <a:rPr sz="2000" b="1" dirty="0" err="1">
                <a:solidFill>
                  <a:schemeClr val="accent1">
                    <a:lumOff val="-9568"/>
                  </a:schemeClr>
                </a:solidFill>
              </a:rPr>
              <a:t>დამატებითი</a:t>
            </a:r>
            <a:r>
              <a:rPr sz="2000" b="1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b="1" dirty="0" err="1">
                <a:solidFill>
                  <a:schemeClr val="accent1">
                    <a:lumOff val="-9568"/>
                  </a:schemeClr>
                </a:solidFill>
              </a:rPr>
              <a:t>კითხვების</a:t>
            </a:r>
            <a:r>
              <a:rPr sz="2000" b="1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b="1" dirty="0" err="1">
                <a:solidFill>
                  <a:schemeClr val="accent1">
                    <a:lumOff val="-9568"/>
                  </a:schemeClr>
                </a:solidFill>
              </a:rPr>
              <a:t>შემთხვევაში</a:t>
            </a:r>
            <a:r>
              <a:rPr sz="2000" b="1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b="1" dirty="0" err="1">
                <a:solidFill>
                  <a:schemeClr val="accent1">
                    <a:lumOff val="-9568"/>
                  </a:schemeClr>
                </a:solidFill>
              </a:rPr>
              <a:t>დაგვიკავშირდით</a:t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  <a:latin typeface="Marion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socpol.science@tsu.ge</a:t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2 25 04 84 (625</a:t>
            </a:r>
            <a:r>
              <a:rPr lang="ka-GE" sz="2000" dirty="0">
                <a:solidFill>
                  <a:schemeClr val="accent1">
                    <a:lumOff val="-9568"/>
                  </a:schemeClr>
                </a:solidFill>
              </a:rPr>
              <a:t>0</a:t>
            </a: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)</a:t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2 25 04 84 (625</a:t>
            </a:r>
            <a:r>
              <a:rPr lang="ka-GE" sz="2000" dirty="0">
                <a:solidFill>
                  <a:schemeClr val="accent1">
                    <a:lumOff val="-9568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)</a:t>
            </a:r>
            <a:endParaRPr sz="2000" dirty="0"/>
          </a:p>
        </p:txBody>
      </p:sp>
      <p:pic>
        <p:nvPicPr>
          <p:cNvPr id="115" name="image1.png" descr="C:\Users\User\Desktop\ts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6" y="125511"/>
            <a:ext cx="942324" cy="93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png"/>
          <p:cNvPicPr>
            <a:picLocks noChangeAspect="1"/>
          </p:cNvPicPr>
          <p:nvPr/>
        </p:nvPicPr>
        <p:blipFill>
          <a:blip r:embed="rId4"/>
          <a:srcRect r="16438"/>
          <a:stretch>
            <a:fillRect/>
          </a:stretch>
        </p:blipFill>
        <p:spPr>
          <a:xfrm>
            <a:off x="6509921" y="0"/>
            <a:ext cx="2634081" cy="1289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34" y="210749"/>
            <a:ext cx="1700334" cy="1039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BB4E-2B25-4E9C-A3FB-117293B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40936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ზოგადი ინფორმაცია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79679-57F8-4AB7-92FD-37BF0A3F42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1301518"/>
            <a:ext cx="6858000" cy="3203738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პლაგიატის პროგრამა „</a:t>
            </a:r>
            <a:r>
              <a:rPr lang="en-US" dirty="0"/>
              <a:t>Turnitin</a:t>
            </a:r>
            <a:r>
              <a:rPr lang="ka-GE" dirty="0"/>
              <a:t>“</a:t>
            </a:r>
            <a:r>
              <a:rPr lang="en-US" dirty="0"/>
              <a:t> </a:t>
            </a:r>
            <a:r>
              <a:rPr lang="ka-GE" dirty="0"/>
              <a:t>გიჩვენებთ თქვენი ნაშრომის სხვა წყაროებთან დამთხვევის პროცენტულობას. თუმცა, ეს მაჩვენებელი არ განსაზღვრავს პლაგიატის პროცენტულობას. </a:t>
            </a:r>
          </a:p>
          <a:p>
            <a:pPr algn="just">
              <a:lnSpc>
                <a:spcPct val="100000"/>
              </a:lnSpc>
            </a:pPr>
            <a:endParaRPr lang="ka-GE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>
                <a:solidFill>
                  <a:schemeClr val="tx1"/>
                </a:solidFill>
              </a:rPr>
              <a:t>პლაგიატად ჩაითვლება მხოლოდ ის მონაკვეთები, რომელზეც მითითებული არ იქნება წყარო. </a:t>
            </a:r>
            <a:endParaRPr lang="en-GB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8880372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E236-86AA-4C6C-947B-161352C6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7143"/>
            <a:ext cx="6858000" cy="500583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B4737-95C8-460F-80DD-B49CEA377E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95194" y="1007842"/>
            <a:ext cx="6300684" cy="341064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E-learning-</a:t>
            </a:r>
            <a:r>
              <a:rPr lang="ka-GE" dirty="0"/>
              <a:t>ზე დასარეგისტრირებლად, აუცილებელია თსუ-ს ელფოსტის გამოყენება. თქვენი ელფოსტის მისამართის ნახვა შეგიძლაით </a:t>
            </a:r>
            <a:r>
              <a:rPr lang="en-US" dirty="0"/>
              <a:t>lms.tsu.ge-</a:t>
            </a:r>
            <a:r>
              <a:rPr lang="ka-GE" dirty="0"/>
              <a:t>ზე. ელფოსტის გააქტიურებასთან დაკავშირებულ ნებისმიერ საკითხზე მიმართეთ საინფორმაციო ტექნოლოგიების დეპარტამენტს თსუ პირველი კორპუსის 05 ოთახში, ნულოვან სართულზე. </a:t>
            </a:r>
          </a:p>
          <a:p>
            <a:pPr algn="just">
              <a:lnSpc>
                <a:spcPct val="150000"/>
              </a:lnSpc>
            </a:pPr>
            <a:endParaRPr lang="ka-GE" dirty="0"/>
          </a:p>
          <a:p>
            <a:pPr algn="just">
              <a:lnSpc>
                <a:spcPct val="150000"/>
              </a:lnSpc>
            </a:pPr>
            <a:r>
              <a:rPr lang="ka-GE" dirty="0">
                <a:solidFill>
                  <a:schemeClr val="tx1"/>
                </a:solidFill>
              </a:rPr>
              <a:t>გაითვალისწინეთ, რომ თსუ საინფორმაციო ტექნოლოგიების დეპარტამენტი მუშაობს მხოლოდ სამუშაო დღეებში და საათებში და დაიჭირეთ თადარიგი თქვენი </a:t>
            </a:r>
            <a:r>
              <a:rPr lang="ka-GE" dirty="0"/>
              <a:t>ელფოსტის მისამართის</a:t>
            </a:r>
            <a:r>
              <a:rPr lang="ka-GE" dirty="0">
                <a:solidFill>
                  <a:schemeClr val="tx1"/>
                </a:solidFill>
              </a:rPr>
              <a:t> და პაროლის გასაგებად/აღსადგენად.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747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5D18-6D39-4F17-B367-46473AA2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906" y="374561"/>
            <a:ext cx="6858000" cy="466420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4E0C0-3E9D-47CB-9465-A47B45D4BD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 flipV="1">
            <a:off x="1555146" y="874769"/>
            <a:ext cx="5653263" cy="310987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44E80-B029-4C69-8ED0-66158E950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63" y="874768"/>
            <a:ext cx="6040379" cy="37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9F9F-347B-4CE9-B111-06694CCB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7933"/>
            <a:ext cx="6858000" cy="473096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058C1-3879-44F5-AD87-2A4A00DD80F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947773"/>
            <a:ext cx="6858000" cy="33439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F45BE-7222-4EE0-B893-2916B34A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947773"/>
            <a:ext cx="6994885" cy="34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311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8483-5FAB-44B2-84E2-E15DA7AD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34514"/>
            <a:ext cx="6858000" cy="41302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D43DE-BA87-4B54-BFAA-BA96F988C2C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747540"/>
            <a:ext cx="6858000" cy="4061446"/>
          </a:xfrm>
        </p:spPr>
        <p:txBody>
          <a:bodyPr/>
          <a:lstStyle/>
          <a:p>
            <a:r>
              <a:rPr lang="ka-GE" sz="1600" dirty="0"/>
              <a:t>დარეგისტრირების შემდეგ</a:t>
            </a:r>
            <a:r>
              <a:rPr lang="en-US" sz="1600" dirty="0"/>
              <a:t> e-learning.tsu.ge-</a:t>
            </a:r>
            <a:r>
              <a:rPr lang="ka-GE" sz="1600" dirty="0"/>
              <a:t>ს მთავარ გვერდს ჩაჰყევით ქვევით და მოძებნეთ სოციალურ და პოლიტიკურ მეცნიერებათა ფაკულტეტი</a:t>
            </a:r>
          </a:p>
          <a:p>
            <a:endParaRPr lang="en-US" sz="1600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11119-213E-49BA-B239-D71337D5B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44" y="1541799"/>
            <a:ext cx="6226224" cy="32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907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B2E2-62A9-4EC3-9B38-EEA5B4D6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1259"/>
            <a:ext cx="6858000" cy="419699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D20B2-1E27-415B-BF6B-7580DEB57C3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874354"/>
            <a:ext cx="6858000" cy="3724344"/>
          </a:xfrm>
        </p:spPr>
        <p:txBody>
          <a:bodyPr/>
          <a:lstStyle/>
          <a:p>
            <a:r>
              <a:rPr lang="ka-GE" dirty="0"/>
              <a:t>აირჩიეთ კურსი „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</a:rPr>
              <a:t>სადისერტაციო ნაშრომების შემოწმება</a:t>
            </a:r>
            <a:r>
              <a:rPr lang="ka-GE" dirty="0"/>
              <a:t>“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0CB08F-89FE-4C6C-A357-5D9B3EF29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5" y="1242656"/>
            <a:ext cx="6151589" cy="32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56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69A7-0D72-4639-8450-08930554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0328"/>
            <a:ext cx="6858000" cy="587352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8BA6F-944C-49EA-84BB-003477EFA2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921075"/>
            <a:ext cx="6858000" cy="3670948"/>
          </a:xfrm>
        </p:spPr>
        <p:txBody>
          <a:bodyPr/>
          <a:lstStyle/>
          <a:p>
            <a:r>
              <a:rPr lang="ka-GE" dirty="0"/>
              <a:t>დააწექით გაწევრიანების ღილაკს</a:t>
            </a:r>
          </a:p>
          <a:p>
            <a:endParaRPr lang="ka-G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E5D55B-DCEB-4864-BF48-E4DB16604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35" y="1384115"/>
            <a:ext cx="5479726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03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A7A7A7"/>
    </a:dk2>
    <a:lt2>
      <a:srgbClr val="535353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515</Words>
  <Application>Microsoft Office PowerPoint</Application>
  <PresentationFormat>On-screen Show (16:9)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Marion Bold</vt:lpstr>
      <vt:lpstr>Marion Regular</vt:lpstr>
      <vt:lpstr>Simple Light</vt:lpstr>
      <vt:lpstr>ინსტრუქცია დოქტორანტებისთვის </vt:lpstr>
      <vt:lpstr>ზოგადი ინფორმაცია</vt:lpstr>
      <vt:lpstr>ზოგადი ინფორმაცია</vt:lpstr>
      <vt:lpstr>პორტალზე დარეგისტრირება</vt:lpstr>
      <vt:lpstr>პორტალზე დარეგისტრირება</vt:lpstr>
      <vt:lpstr>პორტალზე დარეგისტრირება</vt:lpstr>
      <vt:lpstr>კურსზე გაწევრიანება</vt:lpstr>
      <vt:lpstr>კურსზე გაწევრიანება</vt:lpstr>
      <vt:lpstr>კურსზე გაწევრიანება</vt:lpstr>
      <vt:lpstr>ნაშრომის ატვირთვა</vt:lpstr>
      <vt:lpstr>ნაშრომის ატვირთვა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მნიშვნელოვანი ინფორმაცია</vt:lpstr>
      <vt:lpstr>მნიშვნელოვანი ინფორმაცია</vt:lpstr>
      <vt:lpstr>პლაგიატის გამოვლენისას სტუდენტის მიმართ განხორციელდება შემდეგი სანქციები</vt:lpstr>
      <vt:lpstr>   დამატებითი კითხვების შემთხვევაში დაგვიკავშირდით socpol.science@tsu.ge 2 25 04 84 (6250) 2 25 04 84 (6251)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დავალების ატვირთვა E-learning-ზე პროგრამის Turnitin გამოყენებით</dc:title>
  <cp:lastModifiedBy>teona tabuashvili</cp:lastModifiedBy>
  <cp:revision>52</cp:revision>
  <dcterms:modified xsi:type="dcterms:W3CDTF">2020-01-03T13:35:57Z</dcterms:modified>
</cp:coreProperties>
</file>